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4"/>
  </p:sldMasterIdLst>
  <p:sldIdLst>
    <p:sldId id="256" r:id="rId5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9DE7EC-1F01-4264-80F5-AB051318FD7C}" v="7" dt="2024-06-12T12:52:50.1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07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5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1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47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500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93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3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712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793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3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857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6/13/2024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88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87" r:id="rId4"/>
    <p:sldLayoutId id="2147483788" r:id="rId5"/>
    <p:sldLayoutId id="2147483793" r:id="rId6"/>
    <p:sldLayoutId id="2147483789" r:id="rId7"/>
    <p:sldLayoutId id="2147483790" r:id="rId8"/>
    <p:sldLayoutId id="2147483791" r:id="rId9"/>
    <p:sldLayoutId id="2147483792" r:id="rId10"/>
    <p:sldLayoutId id="214748379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42">
            <a:extLst>
              <a:ext uri="{FF2B5EF4-FFF2-40B4-BE49-F238E27FC236}">
                <a16:creationId xmlns:a16="http://schemas.microsoft.com/office/drawing/2014/main" id="{247A131F-D5DE-41A5-B4CF-4F345319B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5" name="Freeform: Shape 44">
            <a:extLst>
              <a:ext uri="{FF2B5EF4-FFF2-40B4-BE49-F238E27FC236}">
                <a16:creationId xmlns:a16="http://schemas.microsoft.com/office/drawing/2014/main" id="{3AF4666D-BD98-40A5-A75F-478B98201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06" name="Freeform: Shape 46">
            <a:extLst>
              <a:ext uri="{FF2B5EF4-FFF2-40B4-BE49-F238E27FC236}">
                <a16:creationId xmlns:a16="http://schemas.microsoft.com/office/drawing/2014/main" id="{68680585-71F9-4721-A998-4974171D2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07" name="Freeform: Shape 48">
            <a:extLst>
              <a:ext uri="{FF2B5EF4-FFF2-40B4-BE49-F238E27FC236}">
                <a16:creationId xmlns:a16="http://schemas.microsoft.com/office/drawing/2014/main" id="{12BC95C2-2EEC-4F59-ABA8-660B0D059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08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0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610600" y="3276600"/>
            <a:ext cx="3529260" cy="3581398"/>
            <a:chOff x="4114800" y="1423987"/>
            <a:chExt cx="3961542" cy="4007547"/>
          </a:xfrm>
          <a:noFill/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 useBgFill="1">
        <p:nvSpPr>
          <p:cNvPr id="110" name="Rectangle 6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1" name="Rectangle 7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12" name="Top left">
            <a:extLst>
              <a:ext uri="{FF2B5EF4-FFF2-40B4-BE49-F238E27FC236}">
                <a16:creationId xmlns:a16="http://schemas.microsoft.com/office/drawing/2014/main" id="{30C2D420-03A9-4AB5-9C8A-784654664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8ACABB24-F7CD-4FB6-ADC2-BA8B6090F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F63CD70C-B739-42A7-9846-79FB2804E2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C0BC00AE-5BBE-4063-8F83-D4A141B489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3EECB1B8-9A34-47D7-B4F5-0D8B80D861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DCDCDB07-106E-4AD6-8CD4-9278316940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7283BD4B-51FB-4643-A52C-2E4111966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5F1AD6CE-5252-4F04-9CA4-6B5B26CB7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6FBA2D29-8DB1-44B7-8310-7FA36270A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E7048638-DB97-4898-B4B8-01255F75BDD0}"/>
              </a:ext>
            </a:extLst>
          </p:cNvPr>
          <p:cNvSpPr txBox="1"/>
          <p:nvPr/>
        </p:nvSpPr>
        <p:spPr>
          <a:xfrm>
            <a:off x="52661" y="137090"/>
            <a:ext cx="4141014" cy="13133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u="sng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Shore Aquatic Center Aerobics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u="sng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&amp; Yoga Schedule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C614D3-5144-4FA1-8F14-9C2E20B2A2F0}"/>
              </a:ext>
            </a:extLst>
          </p:cNvPr>
          <p:cNvSpPr txBox="1"/>
          <p:nvPr/>
        </p:nvSpPr>
        <p:spPr>
          <a:xfrm>
            <a:off x="3684514" y="404973"/>
            <a:ext cx="7340063" cy="630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Aft>
                <a:spcPts val="600"/>
              </a:spcAft>
              <a:buClr>
                <a:schemeClr val="accent5"/>
              </a:buClr>
            </a:pPr>
            <a:r>
              <a:rPr lang="en-US" sz="1200" b="1" u="sng" dirty="0">
                <a:solidFill>
                  <a:schemeClr val="tx2"/>
                </a:solidFill>
                <a:latin typeface="+mj-lt"/>
              </a:rPr>
              <a:t>Class Capacity:</a:t>
            </a:r>
            <a:r>
              <a:rPr lang="en-US" sz="1200" b="1" dirty="0">
                <a:solidFill>
                  <a:schemeClr val="tx2"/>
                </a:solidFill>
                <a:latin typeface="+mj-lt"/>
              </a:rPr>
              <a:t>  </a:t>
            </a:r>
            <a:r>
              <a:rPr lang="en-US" sz="1200" dirty="0">
                <a:solidFill>
                  <a:schemeClr val="tx2"/>
                </a:solidFill>
                <a:latin typeface="+mj-lt"/>
              </a:rPr>
              <a:t>Wellness Pool -25</a:t>
            </a:r>
          </a:p>
          <a:p>
            <a:pPr algn="ctr">
              <a:lnSpc>
                <a:spcPct val="60000"/>
              </a:lnSpc>
              <a:spcAft>
                <a:spcPts val="600"/>
              </a:spcAft>
              <a:buClr>
                <a:schemeClr val="accent5"/>
              </a:buClr>
            </a:pPr>
            <a:r>
              <a:rPr lang="en-US" sz="1200" dirty="0">
                <a:solidFill>
                  <a:schemeClr val="tx2"/>
                </a:solidFill>
                <a:latin typeface="+mj-lt"/>
              </a:rPr>
              <a:t>Dry Land Yoga/Olympic Room-15 </a:t>
            </a:r>
          </a:p>
          <a:p>
            <a:pPr algn="ctr">
              <a:lnSpc>
                <a:spcPct val="60000"/>
              </a:lnSpc>
              <a:spcAft>
                <a:spcPts val="600"/>
              </a:spcAft>
              <a:buClr>
                <a:schemeClr val="accent5"/>
              </a:buClr>
            </a:pPr>
            <a:r>
              <a:rPr lang="en-US" sz="1200" dirty="0">
                <a:solidFill>
                  <a:schemeClr val="tx2"/>
                </a:solidFill>
                <a:latin typeface="+mj-lt"/>
              </a:rPr>
              <a:t>Deep/</a:t>
            </a:r>
            <a:r>
              <a:rPr lang="en-US" sz="1200" dirty="0">
                <a:latin typeface="+mj-lt"/>
              </a:rPr>
              <a:t>Gentle Aqua Yoga</a:t>
            </a:r>
            <a:r>
              <a:rPr lang="en-US" sz="1200" dirty="0">
                <a:solidFill>
                  <a:schemeClr val="tx2"/>
                </a:solidFill>
                <a:latin typeface="+mj-lt"/>
              </a:rPr>
              <a:t>-20</a:t>
            </a:r>
          </a:p>
          <a:p>
            <a:pPr algn="ctr">
              <a:lnSpc>
                <a:spcPct val="60000"/>
              </a:lnSpc>
              <a:spcAft>
                <a:spcPts val="600"/>
              </a:spcAft>
              <a:buClr>
                <a:schemeClr val="accent5"/>
              </a:buClr>
            </a:pPr>
            <a:r>
              <a:rPr lang="en-US" sz="1200" dirty="0">
                <a:solidFill>
                  <a:schemeClr val="tx2"/>
                </a:solidFill>
                <a:latin typeface="+mj-lt"/>
              </a:rPr>
              <a:t>Aqua Fit- 10 </a:t>
            </a:r>
          </a:p>
          <a:p>
            <a:pPr algn="ctr">
              <a:spcAft>
                <a:spcPts val="600"/>
              </a:spcAft>
              <a:buClr>
                <a:schemeClr val="accent5"/>
              </a:buClr>
            </a:pPr>
            <a:r>
              <a:rPr lang="en-US" sz="1200" b="1" i="1" dirty="0">
                <a:solidFill>
                  <a:srgbClr val="FF0000"/>
                </a:solidFill>
                <a:latin typeface="+mj-lt"/>
              </a:rPr>
              <a:t>*</a:t>
            </a:r>
            <a:r>
              <a:rPr lang="en-US" sz="1200" i="1" dirty="0">
                <a:solidFill>
                  <a:srgbClr val="FF0000"/>
                </a:solidFill>
                <a:latin typeface="+mj-lt"/>
              </a:rPr>
              <a:t>Pre-Register @ Front Desk  or online at </a:t>
            </a:r>
            <a:r>
              <a:rPr lang="en-US" sz="1200" i="1" u="sng" dirty="0">
                <a:solidFill>
                  <a:srgbClr val="FF0000"/>
                </a:solidFill>
                <a:latin typeface="+mj-lt"/>
              </a:rPr>
              <a:t>https://www.sacpa.org/exercise-therapy-classes</a:t>
            </a:r>
            <a:endParaRPr lang="en-US" sz="1200" b="1" i="1" u="sng" dirty="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113" name="Bottom Right">
            <a:extLst>
              <a:ext uri="{FF2B5EF4-FFF2-40B4-BE49-F238E27FC236}">
                <a16:creationId xmlns:a16="http://schemas.microsoft.com/office/drawing/2014/main" id="{B1974323-6061-403E-B0D1-A73F283752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8361968C-F531-4231-BBDC-3415177EA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85" name="Graphic 157">
              <a:extLst>
                <a:ext uri="{FF2B5EF4-FFF2-40B4-BE49-F238E27FC236}">
                  <a16:creationId xmlns:a16="http://schemas.microsoft.com/office/drawing/2014/main" id="{E72294A1-7036-4100-8596-574E6EEB0B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BEDBF857-3C89-44F9-9C0D-B5439C63DBB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3F3B354C-0CC2-421F-89E2-6AA4EB15CF5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0AB573DB-6079-4DBA-A027-A37A6FB6E7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BCBCC42A-F810-45E8-A0E4-7659F0B3E7E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772F30E3-9A21-43C2-97B8-2209BE7DC5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A2E54461-65B3-4F28-9F39-F68AE0C7E0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542231B2-F2ED-49B7-A9A1-60A0C3A31E1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7A628F82-CF87-44D1-A6D8-8C000BFE63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365DDE5-6F93-49E3-8CEB-E542312217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900035"/>
              </p:ext>
            </p:extLst>
          </p:nvPr>
        </p:nvGraphicFramePr>
        <p:xfrm>
          <a:off x="76578" y="1456913"/>
          <a:ext cx="12049961" cy="532869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989634">
                  <a:extLst>
                    <a:ext uri="{9D8B030D-6E8A-4147-A177-3AD203B41FA5}">
                      <a16:colId xmlns:a16="http://schemas.microsoft.com/office/drawing/2014/main" val="4284218224"/>
                    </a:ext>
                  </a:extLst>
                </a:gridCol>
                <a:gridCol w="2345990">
                  <a:extLst>
                    <a:ext uri="{9D8B030D-6E8A-4147-A177-3AD203B41FA5}">
                      <a16:colId xmlns:a16="http://schemas.microsoft.com/office/drawing/2014/main" val="2031260909"/>
                    </a:ext>
                  </a:extLst>
                </a:gridCol>
                <a:gridCol w="2024109">
                  <a:extLst>
                    <a:ext uri="{9D8B030D-6E8A-4147-A177-3AD203B41FA5}">
                      <a16:colId xmlns:a16="http://schemas.microsoft.com/office/drawing/2014/main" val="3427024740"/>
                    </a:ext>
                  </a:extLst>
                </a:gridCol>
                <a:gridCol w="1979720">
                  <a:extLst>
                    <a:ext uri="{9D8B030D-6E8A-4147-A177-3AD203B41FA5}">
                      <a16:colId xmlns:a16="http://schemas.microsoft.com/office/drawing/2014/main" val="2840998395"/>
                    </a:ext>
                  </a:extLst>
                </a:gridCol>
                <a:gridCol w="1899821">
                  <a:extLst>
                    <a:ext uri="{9D8B030D-6E8A-4147-A177-3AD203B41FA5}">
                      <a16:colId xmlns:a16="http://schemas.microsoft.com/office/drawing/2014/main" val="1149973846"/>
                    </a:ext>
                  </a:extLst>
                </a:gridCol>
                <a:gridCol w="1810687">
                  <a:extLst>
                    <a:ext uri="{9D8B030D-6E8A-4147-A177-3AD203B41FA5}">
                      <a16:colId xmlns:a16="http://schemas.microsoft.com/office/drawing/2014/main" val="4219550749"/>
                    </a:ext>
                  </a:extLst>
                </a:gridCol>
              </a:tblGrid>
              <a:tr h="24041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Friday 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Saturday </a:t>
                      </a:r>
                    </a:p>
                  </a:txBody>
                  <a:tcPr marL="56584" marR="56584" marT="28291" marB="28291"/>
                </a:tc>
                <a:extLst>
                  <a:ext uri="{0D108BD9-81ED-4DB2-BD59-A6C34878D82A}">
                    <a16:rowId xmlns:a16="http://schemas.microsoft.com/office/drawing/2014/main" val="2793285325"/>
                  </a:ext>
                </a:extLst>
              </a:tr>
              <a:tr h="60763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7:00am-8:00am</a:t>
                      </a:r>
                    </a:p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 Aqua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Fit</a:t>
                      </a:r>
                    </a:p>
                    <a:p>
                      <a:pPr algn="ctr"/>
                      <a:r>
                        <a:rPr lang="en-US" sz="1200" i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 (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wellness</a:t>
                      </a:r>
                      <a:r>
                        <a:rPr lang="en-US" sz="1200" i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   7:45am-8:45am</a:t>
                      </a:r>
                    </a:p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  Aqua Conditioning</a:t>
                      </a:r>
                    </a:p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i="1" dirty="0">
                          <a:latin typeface="+mj-lt"/>
                          <a:cs typeface="Arial" panose="020B0604020202020204" pitchFamily="34" charset="0"/>
                        </a:rPr>
                        <a:t>wellness</a:t>
                      </a:r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7:00am-8:00am</a:t>
                      </a:r>
                    </a:p>
                    <a:p>
                      <a:pPr algn="ctr"/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Aqua Fit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Sagona Book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(wellness)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7:45am-8:45am</a:t>
                      </a:r>
                    </a:p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Aqua Conditioning </a:t>
                      </a:r>
                    </a:p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i="1" dirty="0">
                          <a:latin typeface="+mj-lt"/>
                          <a:cs typeface="Arial" panose="020B0604020202020204" pitchFamily="34" charset="0"/>
                        </a:rPr>
                        <a:t>wellness</a:t>
                      </a:r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7:30am-8:30am</a:t>
                      </a:r>
                    </a:p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Aqua Fit</a:t>
                      </a:r>
                    </a:p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i="1" dirty="0">
                          <a:latin typeface="+mj-lt"/>
                          <a:cs typeface="Arial" panose="020B0604020202020204" pitchFamily="34" charset="0"/>
                        </a:rPr>
                        <a:t>wellness</a:t>
                      </a:r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8:15am-9:15am</a:t>
                      </a:r>
                    </a:p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Pilates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+mj-lt"/>
                          <a:cs typeface="Arial" panose="020B0604020202020204" pitchFamily="34" charset="0"/>
                        </a:rPr>
                        <a:t>*</a:t>
                      </a:r>
                    </a:p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i="1" dirty="0">
                          <a:latin typeface="+mj-lt"/>
                          <a:cs typeface="Arial" panose="020B0604020202020204" pitchFamily="34" charset="0"/>
                        </a:rPr>
                        <a:t>Harbor Room</a:t>
                      </a:r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56584" marR="56584" marT="28291" marB="28291"/>
                </a:tc>
                <a:extLst>
                  <a:ext uri="{0D108BD9-81ED-4DB2-BD59-A6C34878D82A}">
                    <a16:rowId xmlns:a16="http://schemas.microsoft.com/office/drawing/2014/main" val="301084782"/>
                  </a:ext>
                </a:extLst>
              </a:tr>
              <a:tr h="24041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 Linda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Julie 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</a:rPr>
                        <a:t>Linda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Julie</a:t>
                      </a:r>
                      <a:r>
                        <a:rPr lang="en-US" sz="1200" dirty="0">
                          <a:solidFill>
                            <a:schemeClr val="accent5"/>
                          </a:solidFill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Linda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Aubry</a:t>
                      </a:r>
                    </a:p>
                  </a:txBody>
                  <a:tcPr marL="56584" marR="56584" marT="28291" marB="28291"/>
                </a:tc>
                <a:extLst>
                  <a:ext uri="{0D108BD9-81ED-4DB2-BD59-A6C34878D82A}">
                    <a16:rowId xmlns:a16="http://schemas.microsoft.com/office/drawing/2014/main" val="1141342415"/>
                  </a:ext>
                </a:extLst>
              </a:tr>
              <a:tr h="60763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</a:rPr>
                        <a:t>8:30am-9:30am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+mn-cs"/>
                        </a:rPr>
                        <a:t>Dry Land Yoga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+mn-cs"/>
                        </a:rPr>
                        <a:t>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(Olympic Room)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10:00am-11:00am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+mn-cs"/>
                        </a:rPr>
                        <a:t>Dry Land Hatha Yoga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+mn-cs"/>
                        </a:rPr>
                        <a:t>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(Olympic Room)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</a:rPr>
                        <a:t>8:30am-9:30am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+mn-cs"/>
                        </a:rPr>
                        <a:t>Dry Land Yoga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+mn-cs"/>
                        </a:rPr>
                        <a:t>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(Olympic Room)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8:30am-9:30am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Lyt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 Yoga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(Olympic Room)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8:30am-9:30am</a:t>
                      </a:r>
                    </a:p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Mid Day Abs</a:t>
                      </a:r>
                    </a:p>
                    <a:p>
                      <a:pPr algn="ctr"/>
                      <a:r>
                        <a:rPr lang="en-US" sz="1200" i="1" dirty="0">
                          <a:latin typeface="+mj-lt"/>
                          <a:cs typeface="Arial" panose="020B0604020202020204" pitchFamily="34" charset="0"/>
                        </a:rPr>
                        <a:t>(Olympic Room)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9:30am-10:30am</a:t>
                      </a:r>
                    </a:p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Dry Land Yoga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+mj-lt"/>
                          <a:cs typeface="Arial" panose="020B0604020202020204" pitchFamily="34" charset="0"/>
                        </a:rPr>
                        <a:t>*</a:t>
                      </a:r>
                    </a:p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i="1" u="none" dirty="0">
                          <a:latin typeface="+mj-lt"/>
                          <a:cs typeface="Arial" panose="020B0604020202020204" pitchFamily="34" charset="0"/>
                        </a:rPr>
                        <a:t>wellness</a:t>
                      </a:r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56584" marR="56584" marT="28291" marB="28291"/>
                </a:tc>
                <a:extLst>
                  <a:ext uri="{0D108BD9-81ED-4DB2-BD59-A6C34878D82A}">
                    <a16:rowId xmlns:a16="http://schemas.microsoft.com/office/drawing/2014/main" val="1484565284"/>
                  </a:ext>
                </a:extLst>
              </a:tr>
              <a:tr h="24041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</a:rPr>
                        <a:t>Dina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Steve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</a:rPr>
                        <a:t>Dina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Ann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Elyse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Chad or Bianca</a:t>
                      </a:r>
                    </a:p>
                  </a:txBody>
                  <a:tcPr marL="56584" marR="56584" marT="28291" marB="28291"/>
                </a:tc>
                <a:extLst>
                  <a:ext uri="{0D108BD9-81ED-4DB2-BD59-A6C34878D82A}">
                    <a16:rowId xmlns:a16="http://schemas.microsoft.com/office/drawing/2014/main" val="3974708923"/>
                  </a:ext>
                </a:extLst>
              </a:tr>
              <a:tr h="60763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   9:45am-10:45am</a:t>
                      </a:r>
                    </a:p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Body Sculpt</a:t>
                      </a:r>
                    </a:p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i="1" dirty="0">
                          <a:latin typeface="+mj-lt"/>
                          <a:cs typeface="Arial" panose="020B0604020202020204" pitchFamily="34" charset="0"/>
                        </a:rPr>
                        <a:t>deep</a:t>
                      </a:r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9:45am-10:45am</a:t>
                      </a:r>
                    </a:p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Balance &amp; Stability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+mj-lt"/>
                          <a:cs typeface="Arial" panose="020B0604020202020204" pitchFamily="34" charset="0"/>
                        </a:rPr>
                        <a:t>*</a:t>
                      </a:r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wellness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9:45am-10:45am</a:t>
                      </a:r>
                    </a:p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Balance &amp; Stability</a:t>
                      </a: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i="1" dirty="0">
                          <a:latin typeface="+mj-lt"/>
                          <a:cs typeface="Arial" panose="020B0604020202020204" pitchFamily="34" charset="0"/>
                        </a:rPr>
                        <a:t>wellness</a:t>
                      </a:r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9:45am-10:45am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Balance &amp; Stability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wellness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>
                          <a:latin typeface="+mj-lt"/>
                          <a:cs typeface="Arial" panose="020B0604020202020204" pitchFamily="34" charset="0"/>
                        </a:rPr>
                        <a:t>9:45am-10:45am</a:t>
                      </a:r>
                    </a:p>
                    <a:p>
                      <a:pPr algn="ctr"/>
                      <a:r>
                        <a:rPr lang="en-US" sz="1200" i="0" dirty="0">
                          <a:latin typeface="+mj-lt"/>
                          <a:cs typeface="Arial" panose="020B0604020202020204" pitchFamily="34" charset="0"/>
                        </a:rPr>
                        <a:t>Balance &amp; Stability</a:t>
                      </a:r>
                      <a:r>
                        <a:rPr lang="en-US" sz="1200" i="0" dirty="0">
                          <a:solidFill>
                            <a:srgbClr val="FF0000"/>
                          </a:solidFill>
                          <a:latin typeface="+mj-lt"/>
                          <a:cs typeface="Arial" panose="020B0604020202020204" pitchFamily="34" charset="0"/>
                        </a:rPr>
                        <a:t>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(wellness)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56584" marR="56584" marT="28291" marB="28291"/>
                </a:tc>
                <a:extLst>
                  <a:ext uri="{0D108BD9-81ED-4DB2-BD59-A6C34878D82A}">
                    <a16:rowId xmlns:a16="http://schemas.microsoft.com/office/drawing/2014/main" val="2586988435"/>
                  </a:ext>
                </a:extLst>
              </a:tr>
              <a:tr h="24041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Victoria 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Leah</a:t>
                      </a:r>
                      <a:endParaRPr lang="en-US" sz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Victoria 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Leah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Victoria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accent5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56584" marR="56584" marT="28291" marB="28291"/>
                </a:tc>
                <a:extLst>
                  <a:ext uri="{0D108BD9-81ED-4DB2-BD59-A6C34878D82A}">
                    <a16:rowId xmlns:a16="http://schemas.microsoft.com/office/drawing/2014/main" val="4209617242"/>
                  </a:ext>
                </a:extLst>
              </a:tr>
              <a:tr h="60763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11:15am-12-15am</a:t>
                      </a:r>
                    </a:p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Aqua Yoga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+mj-lt"/>
                          <a:cs typeface="Arial" panose="020B0604020202020204" pitchFamily="34" charset="0"/>
                        </a:rPr>
                        <a:t>*</a:t>
                      </a:r>
                    </a:p>
                    <a:p>
                      <a:pPr algn="ctr"/>
                      <a:r>
                        <a:rPr lang="en-US" sz="1200" i="1" dirty="0">
                          <a:latin typeface="+mj-lt"/>
                          <a:cs typeface="Arial" panose="020B0604020202020204" pitchFamily="34" charset="0"/>
                        </a:rPr>
                        <a:t>(wellness)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11:45am-12:45pm</a:t>
                      </a:r>
                    </a:p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Cardio Energizer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+mj-lt"/>
                          <a:cs typeface="Arial" panose="020B0604020202020204" pitchFamily="34" charset="0"/>
                        </a:rPr>
                        <a:t>*</a:t>
                      </a:r>
                      <a:endParaRPr lang="en-US" sz="1200" dirty="0">
                        <a:latin typeface="+mj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i="1" dirty="0">
                          <a:latin typeface="+mj-lt"/>
                          <a:cs typeface="Arial" panose="020B0604020202020204" pitchFamily="34" charset="0"/>
                        </a:rPr>
                        <a:t>wellness</a:t>
                      </a:r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10:00am-11:00 am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Chair Yoga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(Olympic Room)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11:45am-12:45pm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Cardio Energizer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+mj-lt"/>
                          <a:cs typeface="Arial" panose="020B0604020202020204" pitchFamily="34" charset="0"/>
                        </a:rPr>
                        <a:t>*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(wellness)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10:00am-11:00am</a:t>
                      </a:r>
                    </a:p>
                    <a:p>
                      <a:pPr algn="ctr"/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Dry Land Yoga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</a:p>
                    <a:p>
                      <a:pPr algn="ctr"/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(Olympic Room)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+mj-lt"/>
                      </a:endParaRPr>
                    </a:p>
                  </a:txBody>
                  <a:tcPr marL="56584" marR="56584" marT="28291" marB="28291"/>
                </a:tc>
                <a:extLst>
                  <a:ext uri="{0D108BD9-81ED-4DB2-BD59-A6C34878D82A}">
                    <a16:rowId xmlns:a16="http://schemas.microsoft.com/office/drawing/2014/main" val="2259433694"/>
                  </a:ext>
                </a:extLst>
              </a:tr>
              <a:tr h="2404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Elyse 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Elyse</a:t>
                      </a:r>
                      <a:r>
                        <a:rPr lang="en-US" sz="1200" dirty="0">
                          <a:solidFill>
                            <a:schemeClr val="accent5"/>
                          </a:solidFill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</a:rPr>
                        <a:t>Bianca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Elyse</a:t>
                      </a:r>
                      <a:r>
                        <a:rPr lang="en-US" sz="1200" dirty="0">
                          <a:solidFill>
                            <a:schemeClr val="accent5"/>
                          </a:solidFill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Dina or Steve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+mj-lt"/>
                      </a:endParaRPr>
                    </a:p>
                  </a:txBody>
                  <a:tcPr marL="56584" marR="56584" marT="28291" marB="28291"/>
                </a:tc>
                <a:extLst>
                  <a:ext uri="{0D108BD9-81ED-4DB2-BD59-A6C34878D82A}">
                    <a16:rowId xmlns:a16="http://schemas.microsoft.com/office/drawing/2014/main" val="4215781911"/>
                  </a:ext>
                </a:extLst>
              </a:tr>
              <a:tr h="6076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6:00pm-7:00pm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+mn-cs"/>
                        </a:rPr>
                        <a:t>Dry Land Yoga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+mn-cs"/>
                        </a:rPr>
                        <a:t>*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(Harbor Room)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6:00pm-7:00pm</a:t>
                      </a:r>
                    </a:p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Pilates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+mj-lt"/>
                          <a:cs typeface="Arial" panose="020B0604020202020204" pitchFamily="34" charset="0"/>
                        </a:rPr>
                        <a:t>*</a:t>
                      </a:r>
                    </a:p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i="1">
                          <a:latin typeface="+mj-lt"/>
                          <a:cs typeface="Arial" panose="020B0604020202020204" pitchFamily="34" charset="0"/>
                        </a:rPr>
                        <a:t>Harbor Room-starts July 2</a:t>
                      </a:r>
                      <a:r>
                        <a:rPr lang="en-US" sz="1200">
                          <a:latin typeface="+mj-lt"/>
                          <a:cs typeface="Arial" panose="020B0604020202020204" pitchFamily="34" charset="0"/>
                        </a:rPr>
                        <a:t>)</a:t>
                      </a:r>
                      <a:endParaRPr lang="en-US" sz="12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6:00pm-7:00pm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Dry Land Yoga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gona Book"/>
                          <a:ea typeface="+mn-ea"/>
                          <a:cs typeface="Arial" panose="020B0604020202020204" pitchFamily="34" charset="0"/>
                        </a:rPr>
                        <a:t>(Harbor Room)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6:00pm-7:15pm</a:t>
                      </a:r>
                    </a:p>
                    <a:p>
                      <a:pPr algn="ctr"/>
                      <a:r>
                        <a:rPr lang="en-US" sz="1200" dirty="0">
                          <a:latin typeface="+mj-lt"/>
                          <a:cs typeface="Arial" panose="020B0604020202020204" pitchFamily="34" charset="0"/>
                        </a:rPr>
                        <a:t>Restorative Yoga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+mj-lt"/>
                          <a:cs typeface="Arial" panose="020B0604020202020204" pitchFamily="34" charset="0"/>
                        </a:rPr>
                        <a:t>*</a:t>
                      </a:r>
                    </a:p>
                    <a:p>
                      <a:pPr algn="ctr"/>
                      <a:r>
                        <a:rPr lang="en-US" sz="1200" i="1" dirty="0">
                          <a:latin typeface="+mj-lt"/>
                          <a:cs typeface="Arial" panose="020B0604020202020204" pitchFamily="34" charset="0"/>
                        </a:rPr>
                        <a:t>(Harbor Room)</a:t>
                      </a:r>
                      <a:endParaRPr lang="en-US" sz="1200" i="1" dirty="0">
                        <a:solidFill>
                          <a:srgbClr val="FF000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6:00pm-7:00pm</a:t>
                      </a:r>
                    </a:p>
                    <a:p>
                      <a:pPr algn="ctr"/>
                      <a:r>
                        <a:rPr lang="en-US" sz="1200" i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High Fitness</a:t>
                      </a:r>
                      <a:r>
                        <a:rPr lang="en-US" sz="1200" i="0" dirty="0">
                          <a:solidFill>
                            <a:srgbClr val="FF0000"/>
                          </a:solidFill>
                          <a:latin typeface="+mj-lt"/>
                          <a:cs typeface="Arial" panose="020B0604020202020204" pitchFamily="34" charset="0"/>
                        </a:rPr>
                        <a:t>*</a:t>
                      </a:r>
                    </a:p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(Harbor Room)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+mj-lt"/>
                      </a:endParaRPr>
                    </a:p>
                  </a:txBody>
                  <a:tcPr marL="56584" marR="56584" marT="28291" marB="28291"/>
                </a:tc>
                <a:extLst>
                  <a:ext uri="{0D108BD9-81ED-4DB2-BD59-A6C34878D82A}">
                    <a16:rowId xmlns:a16="http://schemas.microsoft.com/office/drawing/2014/main" val="4170044488"/>
                  </a:ext>
                </a:extLst>
              </a:tr>
              <a:tr h="24041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Chad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Aubry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</a:rPr>
                        <a:t>Chad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Audrey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Michaela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+mj-lt"/>
                      </a:endParaRPr>
                    </a:p>
                  </a:txBody>
                  <a:tcPr marL="56584" marR="56584" marT="28291" marB="28291"/>
                </a:tc>
                <a:extLst>
                  <a:ext uri="{0D108BD9-81ED-4DB2-BD59-A6C34878D82A}">
                    <a16:rowId xmlns:a16="http://schemas.microsoft.com/office/drawing/2014/main" val="1921648636"/>
                  </a:ext>
                </a:extLst>
              </a:tr>
              <a:tr h="607631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accent5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agona Book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accent5"/>
                        </a:solidFill>
                        <a:latin typeface="+mj-lt"/>
                      </a:endParaRP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6:45pm-7:45pm</a:t>
                      </a:r>
                    </a:p>
                    <a:p>
                      <a:pPr algn="ctr"/>
                      <a:r>
                        <a:rPr lang="en-US" sz="1200" i="0" dirty="0" err="1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Kickin</a:t>
                      </a:r>
                      <a:r>
                        <a:rPr lang="en-US" sz="1200" i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’ Booty</a:t>
                      </a:r>
                      <a:r>
                        <a:rPr lang="en-US" sz="1200" i="0" dirty="0">
                          <a:solidFill>
                            <a:srgbClr val="FF0000"/>
                          </a:solidFill>
                          <a:latin typeface="+mj-lt"/>
                          <a:cs typeface="Arial" panose="020B0604020202020204" pitchFamily="34" charset="0"/>
                        </a:rPr>
                        <a:t>*</a:t>
                      </a:r>
                    </a:p>
                    <a:p>
                      <a:pPr algn="ctr"/>
                      <a:r>
                        <a:rPr lang="en-US" sz="1200" i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(deep)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+mj-lt"/>
                      </a:endParaRP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  <a:latin typeface="+mj-lt"/>
                        </a:rPr>
                        <a:t>Updated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  <a:latin typeface="+mj-lt"/>
                        </a:rPr>
                        <a:t>6/12/2024</a:t>
                      </a:r>
                    </a:p>
                  </a:txBody>
                  <a:tcPr marL="56584" marR="56584" marT="28291" marB="28291"/>
                </a:tc>
                <a:extLst>
                  <a:ext uri="{0D108BD9-81ED-4DB2-BD59-A6C34878D82A}">
                    <a16:rowId xmlns:a16="http://schemas.microsoft.com/office/drawing/2014/main" val="3049821631"/>
                  </a:ext>
                </a:extLst>
              </a:tr>
              <a:tr h="240415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accent5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accent5"/>
                        </a:solidFill>
                        <a:latin typeface="+mj-lt"/>
                      </a:endParaRP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Wendy</a:t>
                      </a: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+mj-lt"/>
                      </a:endParaRPr>
                    </a:p>
                  </a:txBody>
                  <a:tcPr marL="56584" marR="56584" marT="28291" marB="28291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+mj-lt"/>
                      </a:endParaRPr>
                    </a:p>
                  </a:txBody>
                  <a:tcPr marL="56584" marR="56584" marT="28291" marB="28291"/>
                </a:tc>
                <a:extLst>
                  <a:ext uri="{0D108BD9-81ED-4DB2-BD59-A6C34878D82A}">
                    <a16:rowId xmlns:a16="http://schemas.microsoft.com/office/drawing/2014/main" val="288632"/>
                  </a:ext>
                </a:extLst>
              </a:tr>
            </a:tbl>
          </a:graphicData>
        </a:graphic>
      </p:graphicFrame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62407080-F789-55BA-A5E9-7F0A95ACC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2784" y="-116460"/>
            <a:ext cx="1315938" cy="131593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7059C08-F793-A7BD-6B46-157A0742156A}"/>
              </a:ext>
            </a:extLst>
          </p:cNvPr>
          <p:cNvSpPr txBox="1"/>
          <p:nvPr/>
        </p:nvSpPr>
        <p:spPr>
          <a:xfrm>
            <a:off x="10729596" y="923008"/>
            <a:ext cx="1315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(360) 775-2119</a:t>
            </a:r>
          </a:p>
          <a:p>
            <a:pPr algn="ctr"/>
            <a:r>
              <a:rPr lang="en-US" sz="1200" dirty="0">
                <a:latin typeface="+mj-lt"/>
              </a:rPr>
              <a:t>www.sacpa.org</a:t>
            </a:r>
          </a:p>
        </p:txBody>
      </p:sp>
    </p:spTree>
    <p:extLst>
      <p:ext uri="{BB962C8B-B14F-4D97-AF65-F5344CB8AC3E}">
        <p14:creationId xmlns:p14="http://schemas.microsoft.com/office/powerpoint/2010/main" val="4224371873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Custom 33">
      <a:dk1>
        <a:sysClr val="windowText" lastClr="000000"/>
      </a:dk1>
      <a:lt1>
        <a:sysClr val="window" lastClr="FFFFFF"/>
      </a:lt1>
      <a:dk2>
        <a:srgbClr val="201449"/>
      </a:dk2>
      <a:lt2>
        <a:srgbClr val="F3F0E9"/>
      </a:lt2>
      <a:accent1>
        <a:srgbClr val="E45221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954F72"/>
      </a:folHlink>
    </a:clrScheme>
    <a:fontScheme name="Custom 23">
      <a:majorFont>
        <a:latin typeface="Sagona Boo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8eed5d5-5115-4927-9bb6-dba065fbf9bb" xsi:nil="true"/>
    <lcf76f155ced4ddcb4097134ff3c332f xmlns="2d726ecf-8628-41b8-9b2d-ae3c015951d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5247FB5830E4BB8D7262D0F87E2F3" ma:contentTypeVersion="15" ma:contentTypeDescription="Create a new document." ma:contentTypeScope="" ma:versionID="569a4800876b084d14d3284ab9cb3f45">
  <xsd:schema xmlns:xsd="http://www.w3.org/2001/XMLSchema" xmlns:xs="http://www.w3.org/2001/XMLSchema" xmlns:p="http://schemas.microsoft.com/office/2006/metadata/properties" xmlns:ns2="2d726ecf-8628-41b8-9b2d-ae3c015951d4" xmlns:ns3="b8eed5d5-5115-4927-9bb6-dba065fbf9bb" targetNamespace="http://schemas.microsoft.com/office/2006/metadata/properties" ma:root="true" ma:fieldsID="995a82b1df63b1bf3d690dc9583804e3" ns2:_="" ns3:_="">
    <xsd:import namespace="2d726ecf-8628-41b8-9b2d-ae3c015951d4"/>
    <xsd:import namespace="b8eed5d5-5115-4927-9bb6-dba065fbf9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726ecf-8628-41b8-9b2d-ae3c015951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16f5d14-c2d0-49f3-bea3-142545f9cc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ed5d5-5115-4927-9bb6-dba065fbf9bb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1928fad-9b31-4872-a3b6-846c9d401d4e}" ma:internalName="TaxCatchAll" ma:showField="CatchAllData" ma:web="b8eed5d5-5115-4927-9bb6-dba065fbf9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44F978-E4AA-4461-8226-52D35B6744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C78735-8333-4FA4-926E-FB227FF738A5}">
  <ds:schemaRefs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b8eed5d5-5115-4927-9bb6-dba065fbf9bb"/>
    <ds:schemaRef ds:uri="http://schemas.microsoft.com/office/2006/metadata/properties"/>
    <ds:schemaRef ds:uri="http://purl.org/dc/dcmitype/"/>
    <ds:schemaRef ds:uri="http://schemas.microsoft.com/office/infopath/2007/PartnerControls"/>
    <ds:schemaRef ds:uri="2d726ecf-8628-41b8-9b2d-ae3c015951d4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5DD5DF10-9C8B-4801-AD47-AF8EFD20707A}"/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6381</TotalTime>
  <Words>320</Words>
  <Application>Microsoft Office PowerPoint</Application>
  <PresentationFormat>Widescreen</PresentationFormat>
  <Paragraphs>131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AvenirNext LT Pro Medium</vt:lpstr>
      <vt:lpstr>Sagona Book</vt:lpstr>
      <vt:lpstr>ExploreVTI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Shore Aquatic Center</dc:creator>
  <cp:lastModifiedBy>Ryan Amiot</cp:lastModifiedBy>
  <cp:revision>12</cp:revision>
  <cp:lastPrinted>2024-06-12T13:20:58Z</cp:lastPrinted>
  <dcterms:created xsi:type="dcterms:W3CDTF">2022-02-10T14:30:10Z</dcterms:created>
  <dcterms:modified xsi:type="dcterms:W3CDTF">2024-06-13T18:37:13Z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0x0101007985247FB5830E4BB8D7262D0F87E2F3</vt:lpwstr>
  </property>
</Properties>
</file>